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안녕하세요 저희는 2022 전기 졸업과제 16조 띵호와~ 팀입니다.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저희 띵호와~ 팀의 주제는 스마트폰을 이용한 HMD 사용자의 가상환경 상호작용 몰입 개선 방법 연구입니다.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졸업할 수 있게 해주셔서 감사합니다.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67f45eb557_4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67f45eb557_4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감사합니다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64f7498bd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64f7498bd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첫 번째 미공개 개발 동기입니다.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VR 기기를 착용하게 되면 시야가 가려져 현실 세계에 있는 스마트폰을 사용하기가 쉽지 않습니다.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현재 스마트폰과 VR기기는 미러링이 가능해, VR 기기를 착용한 상태에서도 스마트폰 화면을 볼 수 있습니다.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그러나 스마트폰의 상대적 위치 추정이 불가능해,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스마트폰을 쓰는 사람이 HMD를 착용하면 폰을 찾을 수 없는 사람이 되는 현상이 발생합니다.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67f45eb557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67f45eb557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67f45eb557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67f45eb557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스마트폰의 위치를 알 수 있게 된다면,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현재 주로 사용되는 VR 컨트롤러보다 스마트폰이 더 많은 상호작용이 가능할 것이라고 생각합니다.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그래서 저희는 HMD Tracking을 통해, 스마트폰의 상대적 위치를 추정하고자 합니다!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67ee1006c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67ee1006c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Face Detection 연구는 이미 정말 많이 존재하며, 발전하고 있습니다.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Google에서 제공하는 머신 러닝 키트도 있으며,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MediaPipe Face Mesh 등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꽤나 고성능의 무료 라이브러리들이 존재하는 걸 저희는 쉽게 찾아볼 수 있습니다.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67ee1006c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67ee1006c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저희도 그래서 기존 연구를 정말 쓰고 싶었는데요.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HMD 기기 착용자의 얼굴은? 눈과 코가 기기에 가려져서 보이지 않습니다.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즉, 얼굴의 위쪽 Landmark 들이 기기에 의해 전부 가려지기 때문에 기존 연구들을 바로 적용하기엔 무리가 있었습니다.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그래서 저희는 보이는 부분인 입술이라도 Detection 하여 사용자가 가상환경에 더욱 몰입하는 것을 돕고자 하였고,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본 연구에서 Lip Motion Tracking을 진행하였습니다.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64f7498bd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64f7498bd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그리하여, 저희의 연구목표는 다음과 같습니다.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스마트폰 카메라를 이용하며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HMD Tracking을 통해 스마트폰의 위치를 알아내고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Lip motion Tracking을 통해 사용자 입술 움직임을 검출하여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이를 Unity 상에 구현함으로써 사용자들이 가상환경에 보다 더 몰입할 수 있는 방법을 연구하는 것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이것이 저희의 “개발 목표”입니다.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67ee1006c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67ee1006c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지금 보고 계신 건 본 과제의 시스템 구성도입니다.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먼저 Lip Motion Tracking의 경우, 스마트폰 카메라로 얼굴을 촬영합니다.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이후 Pytorch 기반 YOLOv7으로 입술 모양을 검출하여 가상환경 속 캐릭터 입술 모양을 구현합니다.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HMD Tracking도 마찬가지로 먼저 스마트폰 카메라로 얼굴을 촬영합니다.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</a:rPr>
              <a:t>이후 Vuforia 기반 AR 	Camera로 스마트폰과의 거리를 도출하면 스마트폰의 위치를 가상환경에 반영합니다.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67f45eb557_4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67f45eb557_4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다음은 시연 영상입니다.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우선 HMD Tracking을 통해 VR 상에서 스마트폰의 위치가 변경되는 것을 확인할 수 있고,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그 후에 Lip motion Tracking을 통한 캐릭터의 입술 모양 변화를 영상에서 확인하실 수 있습니다.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8.png"/><Relationship Id="rId7" Type="http://schemas.openxmlformats.org/officeDocument/2006/relationships/image" Target="../media/image1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11" Type="http://schemas.openxmlformats.org/officeDocument/2006/relationships/image" Target="../media/image5.png"/><Relationship Id="rId5" Type="http://schemas.openxmlformats.org/officeDocument/2006/relationships/image" Target="../media/image14.png"/><Relationship Id="rId10" Type="http://schemas.openxmlformats.org/officeDocument/2006/relationships/image" Target="../media/image2.gif"/><Relationship Id="rId4" Type="http://schemas.openxmlformats.org/officeDocument/2006/relationships/image" Target="../media/image15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6269050" y="166350"/>
            <a:ext cx="2475000" cy="3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ko" sz="2000" b="1"/>
              <a:t>2022 전기 졸업과제</a:t>
            </a:r>
            <a:endParaRPr sz="2000" b="1"/>
          </a:p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ko" sz="2000" b="1"/>
              <a:t>16조 띵호와팀</a:t>
            </a:r>
            <a:endParaRPr sz="2000" b="1"/>
          </a:p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endParaRPr sz="2000" b="1"/>
          </a:p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ko" sz="2000" b="1"/>
              <a:t>스마트폰을 이용한 </a:t>
            </a:r>
            <a:endParaRPr sz="2000" b="1"/>
          </a:p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ko" sz="2000" b="1"/>
              <a:t>HMD 사용자의 </a:t>
            </a:r>
            <a:endParaRPr sz="2000" b="1"/>
          </a:p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ko" sz="2000" b="1"/>
              <a:t>가상환경 상호작용 </a:t>
            </a:r>
            <a:endParaRPr sz="2000" b="1"/>
          </a:p>
          <a:p>
            <a:pPr marL="0" lvl="0" indent="0" algn="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ko" sz="2000" b="1"/>
              <a:t>몰입 개선 방법 연구</a:t>
            </a:r>
            <a:endParaRPr sz="2000"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t="9526"/>
          <a:stretch/>
        </p:blipFill>
        <p:spPr>
          <a:xfrm>
            <a:off x="262900" y="324350"/>
            <a:ext cx="3285801" cy="29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9124" y="2138050"/>
            <a:ext cx="2625750" cy="2625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896150" y="4516000"/>
            <a:ext cx="205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8" name="Google Shape;58;p13"/>
          <p:cNvSpPr txBox="1"/>
          <p:nvPr/>
        </p:nvSpPr>
        <p:spPr>
          <a:xfrm>
            <a:off x="7066450" y="4020400"/>
            <a:ext cx="16776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201924401 강경찬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201924472 박예린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201624456 김진서</a:t>
            </a:r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26699" y="1864799"/>
            <a:ext cx="1413900" cy="14139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2299750" y="2160450"/>
            <a:ext cx="1267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나 졸업한다..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/>
              <a:t>말리지마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2857100" y="2285400"/>
            <a:ext cx="231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감사합니다</a:t>
            </a:r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9275" y="2776850"/>
            <a:ext cx="2789325" cy="19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5350" y="4275900"/>
            <a:ext cx="335487" cy="49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 rotWithShape="1">
          <a:blip r:embed="rId5">
            <a:alphaModFix/>
          </a:blip>
          <a:srcRect t="48224" r="497"/>
          <a:stretch/>
        </p:blipFill>
        <p:spPr>
          <a:xfrm>
            <a:off x="311688" y="4275900"/>
            <a:ext cx="3418301" cy="49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43825" y="4461350"/>
            <a:ext cx="547199" cy="30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04475" y="445038"/>
            <a:ext cx="3174126" cy="210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800000">
            <a:off x="2857097" y="445025"/>
            <a:ext cx="2311650" cy="129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 rotWithShape="1">
          <a:blip r:embed="rId9">
            <a:alphaModFix/>
          </a:blip>
          <a:srcRect l="15293" t="18078" r="14358" b="27303"/>
          <a:stretch/>
        </p:blipFill>
        <p:spPr>
          <a:xfrm>
            <a:off x="4117163" y="3323763"/>
            <a:ext cx="1484950" cy="1445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11700" y="445037"/>
            <a:ext cx="2109675" cy="210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 rotWithShape="1">
          <a:blip r:embed="rId11">
            <a:alphaModFix/>
          </a:blip>
          <a:srcRect b="3920"/>
          <a:stretch/>
        </p:blipFill>
        <p:spPr>
          <a:xfrm>
            <a:off x="311700" y="2845225"/>
            <a:ext cx="2109675" cy="114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개발 동기 : ??? 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>
                <a:solidFill>
                  <a:schemeClr val="dk1"/>
                </a:solidFill>
              </a:rPr>
              <a:t>1. VR 기기 착용하면 스마트폰 사용 어려움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>
                <a:solidFill>
                  <a:schemeClr val="dk1"/>
                </a:solidFill>
              </a:rPr>
              <a:t>2. 미러링은 연구 완료 : 스마트폰 화면 확인 가능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>
                <a:solidFill>
                  <a:schemeClr val="dk1"/>
                </a:solidFill>
              </a:rPr>
              <a:t>3. 현재 상황 : 스마트폰 위치 추정 불가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880675" y="2484737"/>
            <a:ext cx="1313550" cy="82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4">
            <a:alphaModFix/>
          </a:blip>
          <a:srcRect b="3920"/>
          <a:stretch/>
        </p:blipFill>
        <p:spPr>
          <a:xfrm>
            <a:off x="5513925" y="2484725"/>
            <a:ext cx="3433274" cy="185552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 rot="2700000">
            <a:off x="2359805" y="2750714"/>
            <a:ext cx="504026" cy="494692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5001775" y="2084525"/>
            <a:ext cx="394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▼ 폰을 찾을 수 없는 사람</a:t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4297713" y="2862750"/>
            <a:ext cx="1112700" cy="27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5">
            <a:alphaModFix/>
          </a:blip>
          <a:srcRect l="15293" t="18078" r="14358" b="27303"/>
          <a:stretch/>
        </p:blipFill>
        <p:spPr>
          <a:xfrm>
            <a:off x="711625" y="2275326"/>
            <a:ext cx="1484950" cy="144545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2459400" y="3394450"/>
            <a:ext cx="215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▲ VR 기기 (이하 HMD)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196800" y="3724650"/>
            <a:ext cx="251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▲ 스마트폰을 쓰는 사람</a:t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4254975" y="2560925"/>
            <a:ext cx="111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착용하면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/>
        </p:nvSpPr>
        <p:spPr>
          <a:xfrm>
            <a:off x="2546400" y="4168675"/>
            <a:ext cx="4051200" cy="40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ko" b="1">
                <a:solidFill>
                  <a:schemeClr val="lt1"/>
                </a:solidFill>
              </a:rPr>
              <a:t>괜찮아.. 스마트폰 위치는 유키가 구해줄게 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개발 동기 : HMD Tracking 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ko" sz="2000">
                <a:solidFill>
                  <a:schemeClr val="dk1"/>
                </a:solidFill>
              </a:rPr>
              <a:t>위치를 알면 현재 사용되는 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solidFill>
                  <a:schemeClr val="dk1"/>
                </a:solidFill>
              </a:rPr>
              <a:t>VR 컨트롤러보다 스마트폰이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solidFill>
                  <a:schemeClr val="dk1"/>
                </a:solidFill>
              </a:rPr>
              <a:t>더 많은 상호작용이 가능하리라 기대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ko" sz="2000">
                <a:solidFill>
                  <a:schemeClr val="dk1"/>
                </a:solidFill>
              </a:rPr>
              <a:t>HMD 기기 Tracking을 통해 </a:t>
            </a:r>
            <a:endParaRPr sz="20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chemeClr val="dk1"/>
                </a:solidFill>
              </a:rPr>
              <a:t>스마트폰 위치 추정, 해보겠습니다!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13232"/>
          <a:stretch/>
        </p:blipFill>
        <p:spPr>
          <a:xfrm>
            <a:off x="5546850" y="1191325"/>
            <a:ext cx="2857500" cy="1388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0700" y="2584125"/>
            <a:ext cx="3395724" cy="191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/>
        </p:nvSpPr>
        <p:spPr>
          <a:xfrm>
            <a:off x="5260700" y="4494700"/>
            <a:ext cx="3395700" cy="30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아냐 .. 힘낼게 ! 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5652000" y="714925"/>
            <a:ext cx="264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▼ VR 컨트롤러 (너클 아님)</a:t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5634963" y="2604800"/>
            <a:ext cx="264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▼ 아냐 (친딸 아님)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개발 동기 : ??? </a:t>
            </a: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ko">
                <a:solidFill>
                  <a:schemeClr val="dk1"/>
                </a:solidFill>
              </a:rPr>
              <a:t>기존 Face Detection 연구는 많이 존재함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7250" y="2875826"/>
            <a:ext cx="2852490" cy="160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5650" y="714628"/>
            <a:ext cx="2855700" cy="160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/>
          <p:nvPr/>
        </p:nvSpPr>
        <p:spPr>
          <a:xfrm>
            <a:off x="5641650" y="2316763"/>
            <a:ext cx="266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Google ML Kit Face Detection</a:t>
            </a:r>
            <a:endParaRPr/>
          </a:p>
        </p:txBody>
      </p:sp>
      <p:sp>
        <p:nvSpPr>
          <p:cNvPr id="104" name="Google Shape;104;p17"/>
          <p:cNvSpPr txBox="1"/>
          <p:nvPr/>
        </p:nvSpPr>
        <p:spPr>
          <a:xfrm>
            <a:off x="5830050" y="4477975"/>
            <a:ext cx="228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MediaPipe Face Mesh</a:t>
            </a:r>
            <a:endParaRPr/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888" y="2126775"/>
            <a:ext cx="3884915" cy="258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/>
        </p:nvSpPr>
        <p:spPr>
          <a:xfrm>
            <a:off x="230700" y="1679900"/>
            <a:ext cx="408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▼ 놀라운 인식 기술의 1000만원짜리 모델링</a:t>
            </a:r>
            <a:endParaRPr/>
          </a:p>
        </p:txBody>
      </p:sp>
      <p:sp>
        <p:nvSpPr>
          <p:cNvPr id="107" name="Google Shape;107;p17"/>
          <p:cNvSpPr txBox="1"/>
          <p:nvPr/>
        </p:nvSpPr>
        <p:spPr>
          <a:xfrm>
            <a:off x="6418050" y="231775"/>
            <a:ext cx="11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무료!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개발 동기 : Lip Motion Tracking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29681"/>
          <a:stretch/>
        </p:blipFill>
        <p:spPr>
          <a:xfrm>
            <a:off x="1024400" y="1412350"/>
            <a:ext cx="7296150" cy="223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 rotWithShape="1">
          <a:blip r:embed="rId4">
            <a:alphaModFix/>
          </a:blip>
          <a:srcRect t="48224" r="497"/>
          <a:stretch/>
        </p:blipFill>
        <p:spPr>
          <a:xfrm>
            <a:off x="574175" y="3696600"/>
            <a:ext cx="396830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/>
        </p:nvSpPr>
        <p:spPr>
          <a:xfrm>
            <a:off x="4310625" y="4143550"/>
            <a:ext cx="4396800" cy="615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입술만이라도 Detection 한다면?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사용자가 가상환경에 더욱 몰입하는 데 도움이 됨</a:t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3816475" y="3696600"/>
            <a:ext cx="726000" cy="224100"/>
          </a:xfrm>
          <a:prstGeom prst="rect">
            <a:avLst/>
          </a:prstGeom>
          <a:solidFill>
            <a:srgbClr val="574F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8"/>
          <p:cNvSpPr txBox="1"/>
          <p:nvPr/>
        </p:nvSpPr>
        <p:spPr>
          <a:xfrm>
            <a:off x="3736075" y="3624000"/>
            <a:ext cx="886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D9D9D9"/>
                </a:solidFill>
                <a:latin typeface="Malgun Gothic"/>
                <a:ea typeface="Malgun Gothic"/>
                <a:cs typeface="Malgun Gothic"/>
                <a:sym typeface="Malgun Gothic"/>
              </a:rPr>
              <a:t>눈코는요?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409025" y="1017725"/>
            <a:ext cx="519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??? : 누가 기존 연구 쓰지 말라고 칼들고 협박함?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연구 목표</a:t>
            </a:r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 b="1">
                <a:solidFill>
                  <a:schemeClr val="dk1"/>
                </a:solidFill>
              </a:rPr>
              <a:t>스마트폰</a:t>
            </a:r>
            <a:r>
              <a:rPr lang="ko" sz="2000">
                <a:solidFill>
                  <a:schemeClr val="dk1"/>
                </a:solidFill>
              </a:rPr>
              <a:t> </a:t>
            </a:r>
            <a:r>
              <a:rPr lang="ko" sz="2000" b="1">
                <a:solidFill>
                  <a:schemeClr val="dk1"/>
                </a:solidFill>
              </a:rPr>
              <a:t>카메라</a:t>
            </a:r>
            <a:r>
              <a:rPr lang="ko" sz="2000">
                <a:solidFill>
                  <a:schemeClr val="dk1"/>
                </a:solidFill>
              </a:rPr>
              <a:t>를 이용해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 b="1">
                <a:solidFill>
                  <a:schemeClr val="dk1"/>
                </a:solidFill>
              </a:rPr>
              <a:t>HMD를 Tracking </a:t>
            </a:r>
            <a:r>
              <a:rPr lang="ko" sz="2000">
                <a:solidFill>
                  <a:schemeClr val="dk1"/>
                </a:solidFill>
              </a:rPr>
              <a:t>하여 스마트폰의 위치를 알아내고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 b="1">
                <a:solidFill>
                  <a:schemeClr val="dk1"/>
                </a:solidFill>
              </a:rPr>
              <a:t>Lip Motion Tracking </a:t>
            </a:r>
            <a:r>
              <a:rPr lang="ko" sz="2000">
                <a:solidFill>
                  <a:schemeClr val="dk1"/>
                </a:solidFill>
              </a:rPr>
              <a:t>으로 입술 움직임을 검출하여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 b="1">
                <a:solidFill>
                  <a:schemeClr val="dk1"/>
                </a:solidFill>
              </a:rPr>
              <a:t>Unity</a:t>
            </a:r>
            <a:r>
              <a:rPr lang="ko" sz="2000">
                <a:solidFill>
                  <a:schemeClr val="dk1"/>
                </a:solidFill>
              </a:rPr>
              <a:t> 상에 구현함으로써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>
                <a:solidFill>
                  <a:schemeClr val="dk1"/>
                </a:solidFill>
              </a:rPr>
              <a:t>사용자들이 가상환경에 보다 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>
                <a:solidFill>
                  <a:schemeClr val="dk1"/>
                </a:solidFill>
              </a:rPr>
              <a:t>더 </a:t>
            </a:r>
            <a:r>
              <a:rPr lang="ko" sz="2000" b="1">
                <a:solidFill>
                  <a:schemeClr val="dk1"/>
                </a:solidFill>
              </a:rPr>
              <a:t>몰입</a:t>
            </a:r>
            <a:r>
              <a:rPr lang="ko" sz="2000">
                <a:solidFill>
                  <a:schemeClr val="dk1"/>
                </a:solidFill>
              </a:rPr>
              <a:t>할 수 있는 방법을 연구하자!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1600" y="711375"/>
            <a:ext cx="2522901" cy="37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8950" y="249875"/>
            <a:ext cx="1267800" cy="126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5538950" y="556025"/>
            <a:ext cx="119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/>
              <a:t>해보자고</a:t>
            </a:r>
            <a:endParaRPr sz="18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시스템 구성도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 rotWithShape="1">
          <a:blip r:embed="rId3">
            <a:alphaModFix/>
          </a:blip>
          <a:srcRect l="19801"/>
          <a:stretch/>
        </p:blipFill>
        <p:spPr>
          <a:xfrm>
            <a:off x="3157650" y="551600"/>
            <a:ext cx="5703525" cy="287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4100" y="418525"/>
            <a:ext cx="1687075" cy="32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/>
          <p:nvPr/>
        </p:nvSpPr>
        <p:spPr>
          <a:xfrm>
            <a:off x="3005825" y="445025"/>
            <a:ext cx="663000" cy="479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8475" y="2889625"/>
            <a:ext cx="2789325" cy="199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0075" y="2069150"/>
            <a:ext cx="1891800" cy="1664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/>
          <p:nvPr/>
        </p:nvSpPr>
        <p:spPr>
          <a:xfrm>
            <a:off x="814525" y="2196300"/>
            <a:ext cx="1144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이딴 걸 여기까지 보는 사람이 있을까 …?</a:t>
            </a:r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3813051" y="3349700"/>
            <a:ext cx="1282259" cy="112837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/>
        </p:nvSpPr>
        <p:spPr>
          <a:xfrm>
            <a:off x="3982725" y="3501813"/>
            <a:ext cx="942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이딴 게.. 발표?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시연 영상</a:t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3005825" y="445025"/>
            <a:ext cx="663000" cy="479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[VAP]bandicam 2022-10-13 22-17-26-473">
            <a:hlinkClick r:id="" action="ppaction://media"/>
            <a:extLst>
              <a:ext uri="{FF2B5EF4-FFF2-40B4-BE49-F238E27FC236}">
                <a16:creationId xmlns:a16="http://schemas.microsoft.com/office/drawing/2014/main" id="{C02DEB9F-E4FF-34D9-2A7A-FE2E7A8EBF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15184" y="1017725"/>
            <a:ext cx="6600563" cy="37128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598</Words>
  <Application>Microsoft Office PowerPoint</Application>
  <PresentationFormat>화면 슬라이드 쇼(16:9)</PresentationFormat>
  <Paragraphs>121</Paragraphs>
  <Slides>10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Malgun Gothic</vt:lpstr>
      <vt:lpstr>Arial</vt:lpstr>
      <vt:lpstr>Simple Light</vt:lpstr>
      <vt:lpstr>2022 전기 졸업과제 16조 띵호와팀  스마트폰을 이용한  HMD 사용자의  가상환경 상호작용  몰입 개선 방법 연구</vt:lpstr>
      <vt:lpstr>개발 동기 : ??? </vt:lpstr>
      <vt:lpstr>PowerPoint 프레젠테이션</vt:lpstr>
      <vt:lpstr>개발 동기 : HMD Tracking </vt:lpstr>
      <vt:lpstr>개발 동기 : ??? </vt:lpstr>
      <vt:lpstr>개발 동기 : Lip Motion Tracking </vt:lpstr>
      <vt:lpstr>연구 목표</vt:lpstr>
      <vt:lpstr>시스템 구성도</vt:lpstr>
      <vt:lpstr>시연 영상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 전기 졸업과제 16조 띵호와팀  스마트폰을 이용한  HMD 사용자의  가상환경 상호작용  몰입 개선 방법 연구</dc:title>
  <cp:lastModifiedBy>강 경찬</cp:lastModifiedBy>
  <cp:revision>1</cp:revision>
  <dcterms:modified xsi:type="dcterms:W3CDTF">2022-10-13T15:35:18Z</dcterms:modified>
</cp:coreProperties>
</file>